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12"/>
  </p:notesMasterIdLst>
  <p:sldIdLst>
    <p:sldId id="256" r:id="rId2"/>
    <p:sldId id="258" r:id="rId3"/>
    <p:sldId id="261" r:id="rId4"/>
    <p:sldId id="262" r:id="rId5"/>
    <p:sldId id="259" r:id="rId6"/>
    <p:sldId id="260" r:id="rId7"/>
    <p:sldId id="263" r:id="rId8"/>
    <p:sldId id="265" r:id="rId9"/>
    <p:sldId id="266" r:id="rId10"/>
    <p:sldId id="268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</p:showPr>
  <p:clrMru>
    <a:srgbClr val="6B1347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30" autoAdjust="0"/>
    <p:restoredTop sz="94685" autoAdjust="0"/>
  </p:normalViewPr>
  <p:slideViewPr>
    <p:cSldViewPr>
      <p:cViewPr varScale="1">
        <p:scale>
          <a:sx n="63" d="100"/>
          <a:sy n="63" d="100"/>
        </p:scale>
        <p:origin x="-1356" y="-6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48" d="100"/>
          <a:sy n="48" d="100"/>
        </p:scale>
        <p:origin x="-2804" y="-64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A6DE775-11B9-4FE4-8761-EAD6AA9A30E7}" type="datetimeFigureOut">
              <a:rPr lang="ru-RU" smtClean="0"/>
              <a:pPr/>
              <a:t>12.12.2024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450480A-03E5-48F6-B09D-65B296EB240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50480A-03E5-48F6-B09D-65B296EB2406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BEFA9B-D434-43DC-A005-DBBA7405433B}" type="datetimeFigureOut">
              <a:rPr lang="ru-RU" smtClean="0"/>
              <a:pPr/>
              <a:t>12.12.2024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4751AA3A-E356-42E0-9598-72CF23161F9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BEFA9B-D434-43DC-A005-DBBA7405433B}" type="datetimeFigureOut">
              <a:rPr lang="ru-RU" smtClean="0"/>
              <a:pPr/>
              <a:t>12.12.2024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51AA3A-E356-42E0-9598-72CF23161F9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BEFA9B-D434-43DC-A005-DBBA7405433B}" type="datetimeFigureOut">
              <a:rPr lang="ru-RU" smtClean="0"/>
              <a:pPr/>
              <a:t>12.12.2024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51AA3A-E356-42E0-9598-72CF23161F9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BEFA9B-D434-43DC-A005-DBBA7405433B}" type="datetimeFigureOut">
              <a:rPr lang="ru-RU" smtClean="0"/>
              <a:pPr/>
              <a:t>12.12.2024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4751AA3A-E356-42E0-9598-72CF23161F9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BEFA9B-D434-43DC-A005-DBBA7405433B}" type="datetimeFigureOut">
              <a:rPr lang="ru-RU" smtClean="0"/>
              <a:pPr/>
              <a:t>12.12.2024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51AA3A-E356-42E0-9598-72CF23161F9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BEFA9B-D434-43DC-A005-DBBA7405433B}" type="datetimeFigureOut">
              <a:rPr lang="ru-RU" smtClean="0"/>
              <a:pPr/>
              <a:t>12.12.2024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51AA3A-E356-42E0-9598-72CF23161F9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BEFA9B-D434-43DC-A005-DBBA7405433B}" type="datetimeFigureOut">
              <a:rPr lang="ru-RU" smtClean="0"/>
              <a:pPr/>
              <a:t>12.12.2024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4751AA3A-E356-42E0-9598-72CF23161F9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BEFA9B-D434-43DC-A005-DBBA7405433B}" type="datetimeFigureOut">
              <a:rPr lang="ru-RU" smtClean="0"/>
              <a:pPr/>
              <a:t>12.12.2024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51AA3A-E356-42E0-9598-72CF23161F9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BEFA9B-D434-43DC-A005-DBBA7405433B}" type="datetimeFigureOut">
              <a:rPr lang="ru-RU" smtClean="0"/>
              <a:pPr/>
              <a:t>12.12.2024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51AA3A-E356-42E0-9598-72CF23161F9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BEFA9B-D434-43DC-A005-DBBA7405433B}" type="datetimeFigureOut">
              <a:rPr lang="ru-RU" smtClean="0"/>
              <a:pPr/>
              <a:t>12.12.2024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51AA3A-E356-42E0-9598-72CF23161F9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BEFA9B-D434-43DC-A005-DBBA7405433B}" type="datetimeFigureOut">
              <a:rPr lang="ru-RU" smtClean="0"/>
              <a:pPr/>
              <a:t>12.12.2024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51AA3A-E356-42E0-9598-72CF23161F9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22BEFA9B-D434-43DC-A005-DBBA7405433B}" type="datetimeFigureOut">
              <a:rPr lang="ru-RU" smtClean="0"/>
              <a:pPr/>
              <a:t>12.12.2024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4751AA3A-E356-42E0-9598-72CF23161F9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260648"/>
            <a:ext cx="8458200" cy="1008112"/>
          </a:xfrm>
        </p:spPr>
        <p:txBody>
          <a:bodyPr>
            <a:noAutofit/>
          </a:bodyPr>
          <a:lstStyle/>
          <a:p>
            <a:pPr algn="ctr"/>
            <a:r>
              <a:rPr lang="ru-RU" sz="3600" b="1" dirty="0" smtClean="0">
                <a:solidFill>
                  <a:srgbClr val="6B1347"/>
                </a:solidFill>
                <a:ea typeface="Cambria" pitchFamily="18" charset="0"/>
              </a:rPr>
              <a:t>7 класс. История</a:t>
            </a:r>
            <a:br>
              <a:rPr lang="ru-RU" sz="3600" b="1" dirty="0" smtClean="0">
                <a:solidFill>
                  <a:srgbClr val="6B1347"/>
                </a:solidFill>
                <a:ea typeface="Cambria" pitchFamily="18" charset="0"/>
              </a:rPr>
            </a:br>
            <a:r>
              <a:rPr lang="ru-RU" sz="3600" b="1" dirty="0" smtClean="0">
                <a:solidFill>
                  <a:srgbClr val="6B1347"/>
                </a:solidFill>
                <a:ea typeface="Cambria" pitchFamily="18" charset="0"/>
              </a:rPr>
              <a:t>Тема урока.</a:t>
            </a:r>
            <a:endParaRPr lang="ru-RU" sz="3600" b="1" dirty="0">
              <a:solidFill>
                <a:srgbClr val="6B1347"/>
              </a:solidFill>
            </a:endParaRPr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180475" y="1484785"/>
            <a:ext cx="8686800" cy="4752527"/>
          </a:xfrm>
        </p:spPr>
        <p:txBody>
          <a:bodyPr>
            <a:normAutofit/>
          </a:bodyPr>
          <a:lstStyle/>
          <a:p>
            <a:pPr algn="ctr"/>
            <a:r>
              <a:rPr lang="ru-RU" dirty="0" smtClean="0">
                <a:solidFill>
                  <a:srgbClr val="0070C0"/>
                </a:solidFill>
                <a:latin typeface="Cambria" pitchFamily="18" charset="0"/>
                <a:ea typeface="Cambria" pitchFamily="18" charset="0"/>
              </a:rPr>
              <a:t/>
            </a:r>
            <a:br>
              <a:rPr lang="ru-RU" dirty="0" smtClean="0">
                <a:solidFill>
                  <a:srgbClr val="0070C0"/>
                </a:solidFill>
                <a:latin typeface="Cambria" pitchFamily="18" charset="0"/>
                <a:ea typeface="Cambria" pitchFamily="18" charset="0"/>
              </a:rPr>
            </a:br>
            <a:r>
              <a:rPr lang="ru-RU" sz="4000" b="1" dirty="0" smtClean="0">
                <a:solidFill>
                  <a:srgbClr val="0070C0"/>
                </a:solidFill>
                <a:latin typeface="Cambria" pitchFamily="18" charset="0"/>
                <a:ea typeface="Cambria" pitchFamily="18" charset="0"/>
              </a:rPr>
              <a:t>Урок повторения и обобщения по теме  «Россия в XVI веке»</a:t>
            </a:r>
            <a:r>
              <a:rPr lang="ru-RU" sz="4000" b="1" dirty="0" smtClean="0">
                <a:latin typeface="Cambria" pitchFamily="18" charset="0"/>
                <a:ea typeface="Cambria" pitchFamily="18" charset="0"/>
              </a:rPr>
              <a:t/>
            </a:r>
            <a:br>
              <a:rPr lang="ru-RU" sz="4000" b="1" dirty="0" smtClean="0">
                <a:latin typeface="Cambria" pitchFamily="18" charset="0"/>
                <a:ea typeface="Cambria" pitchFamily="18" charset="0"/>
              </a:rPr>
            </a:br>
            <a:r>
              <a:rPr lang="ru-RU" sz="4000" b="1" dirty="0" smtClean="0">
                <a:latin typeface="Cambria" pitchFamily="18" charset="0"/>
                <a:ea typeface="Cambria" pitchFamily="18" charset="0"/>
              </a:rPr>
              <a:t/>
            </a:r>
            <a:br>
              <a:rPr lang="ru-RU" sz="4000" b="1" dirty="0" smtClean="0">
                <a:latin typeface="Cambria" pitchFamily="18" charset="0"/>
                <a:ea typeface="Cambria" pitchFamily="18" charset="0"/>
              </a:rPr>
            </a:br>
            <a:r>
              <a:rPr lang="ru-RU" sz="4000" b="1" dirty="0" smtClean="0">
                <a:latin typeface="Cambria" pitchFamily="18" charset="0"/>
                <a:ea typeface="Cambria" pitchFamily="18" charset="0"/>
              </a:rPr>
              <a:t/>
            </a:r>
            <a:br>
              <a:rPr lang="ru-RU" sz="4000" b="1" dirty="0" smtClean="0">
                <a:latin typeface="Cambria" pitchFamily="18" charset="0"/>
                <a:ea typeface="Cambria" pitchFamily="18" charset="0"/>
              </a:rPr>
            </a:br>
            <a:endParaRPr lang="ru-RU" sz="4000" dirty="0">
              <a:latin typeface="Cambria" pitchFamily="18" charset="0"/>
              <a:ea typeface="Cambr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260648"/>
            <a:ext cx="8686800" cy="648072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rgbClr val="0070C0"/>
                </a:solidFill>
                <a:latin typeface="+mn-lt"/>
              </a:rPr>
              <a:t>Домашнее задание</a:t>
            </a:r>
            <a:endParaRPr lang="ru-RU" dirty="0">
              <a:solidFill>
                <a:srgbClr val="0070C0"/>
              </a:solidFill>
              <a:latin typeface="+mn-lt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1268760"/>
            <a:ext cx="8686800" cy="5400600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rgbClr val="6B1347"/>
                </a:solidFill>
              </a:rPr>
              <a:t>Повторить материал по изученной теме: даты, события и термины; </a:t>
            </a:r>
          </a:p>
          <a:p>
            <a:r>
              <a:rPr lang="ru-RU" sz="3600" b="1" dirty="0" smtClean="0">
                <a:solidFill>
                  <a:srgbClr val="6B1347"/>
                </a:solidFill>
              </a:rPr>
              <a:t>Составить интересный вопрос, связанный с ист. личностью; </a:t>
            </a:r>
          </a:p>
          <a:p>
            <a:pPr>
              <a:buNone/>
            </a:pPr>
            <a:r>
              <a:rPr lang="ru-RU" sz="3600" b="1" dirty="0" smtClean="0">
                <a:solidFill>
                  <a:srgbClr val="6B1347"/>
                </a:solidFill>
              </a:rPr>
              <a:t>*Творческое задание: нарисовать рисунок понравившегося события и объяснить, почему выбрали именно его? </a:t>
            </a:r>
          </a:p>
          <a:p>
            <a:pPr algn="ctr">
              <a:buNone/>
            </a:pPr>
            <a:r>
              <a:rPr lang="ru-RU" sz="3600" b="1" dirty="0" smtClean="0">
                <a:solidFill>
                  <a:srgbClr val="C00000"/>
                </a:solidFill>
                <a:latin typeface="Cambria" pitchFamily="18" charset="0"/>
                <a:ea typeface="Cambria" pitchFamily="18" charset="0"/>
              </a:rPr>
              <a:t>Спасибо за внимание!</a:t>
            </a:r>
            <a:endParaRPr lang="ru-RU" sz="3600" b="1" dirty="0">
              <a:solidFill>
                <a:srgbClr val="C00000"/>
              </a:solidFill>
              <a:latin typeface="Cambria" pitchFamily="18" charset="0"/>
              <a:ea typeface="Cambr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686800" cy="792088"/>
          </a:xfrm>
        </p:spPr>
        <p:txBody>
          <a:bodyPr>
            <a:normAutofit/>
          </a:bodyPr>
          <a:lstStyle/>
          <a:p>
            <a:pPr algn="ctr"/>
            <a:r>
              <a:rPr lang="ru-RU" sz="2000" b="1" dirty="0" smtClean="0">
                <a:solidFill>
                  <a:srgbClr val="0070C0"/>
                </a:solidFill>
                <a:latin typeface="Arial Narrow" pitchFamily="34" charset="0"/>
              </a:rPr>
              <a:t>Рассмотрите иллюстрации: назовите и охарактеризуйте каждую. Кто лишний?</a:t>
            </a:r>
            <a:endParaRPr lang="ru-RU" sz="2000" dirty="0">
              <a:solidFill>
                <a:srgbClr val="0070C0"/>
              </a:solidFill>
              <a:latin typeface="Arial Narrow" pitchFamily="34" charset="0"/>
            </a:endParaRPr>
          </a:p>
        </p:txBody>
      </p:sp>
      <p:pic>
        <p:nvPicPr>
          <p:cNvPr id="4" name="Содержимое 3" descr="Picture background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31840" y="1052736"/>
            <a:ext cx="3024336" cy="36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Picture background"/>
          <p:cNvPicPr/>
          <p:nvPr/>
        </p:nvPicPr>
        <p:blipFill>
          <a:blip r:embed="rId3" cstate="print"/>
          <a:srcRect l="53220"/>
          <a:stretch>
            <a:fillRect/>
          </a:stretch>
        </p:blipFill>
        <p:spPr bwMode="auto">
          <a:xfrm>
            <a:off x="6516216" y="1052736"/>
            <a:ext cx="2160240" cy="27363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228184" y="3861048"/>
            <a:ext cx="2736304" cy="2664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Picture background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3528" y="1052736"/>
            <a:ext cx="2448272" cy="2808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https://avatars.mds.yandex.net/get-entity_search/1245892/1011926290/S600xU_2x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131840" y="4797152"/>
            <a:ext cx="2952328" cy="17281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Picture background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23528" y="4005064"/>
            <a:ext cx="2448272" cy="2520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Заголовок 1"/>
          <p:cNvSpPr txBox="1">
            <a:spLocks/>
          </p:cNvSpPr>
          <p:nvPr/>
        </p:nvSpPr>
        <p:spPr>
          <a:xfrm>
            <a:off x="683568" y="260648"/>
            <a:ext cx="8280920" cy="523528"/>
          </a:xfrm>
          <a:prstGeom prst="rect">
            <a:avLst/>
          </a:prstGeom>
        </p:spPr>
        <p:txBody>
          <a:bodyPr vert="horz" anchor="ctr">
            <a:normAutofit fontScale="90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600" b="0" i="0" u="none" strike="noStrike" kern="1200" cap="all" spc="0" normalizeH="0" baseline="0" noProof="0" dirty="0">
              <a:ln>
                <a:noFill/>
              </a:ln>
              <a:solidFill>
                <a:schemeClr val="tx2"/>
              </a:solidFill>
              <a:effectLst>
                <a:reflection blurRad="12700" stA="48000" endA="300" endPos="55000" dir="5400000" sy="-90000" algn="bl" rotWithShape="0"/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188640"/>
            <a:ext cx="8686800" cy="936104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800" b="1" dirty="0" smtClean="0">
                <a:solidFill>
                  <a:srgbClr val="0070C0"/>
                </a:solidFill>
                <a:latin typeface="+mn-lt"/>
              </a:rPr>
              <a:t>Решение исторической хронологической </a:t>
            </a:r>
            <a:br>
              <a:rPr lang="ru-RU" sz="2800" b="1" dirty="0" smtClean="0">
                <a:solidFill>
                  <a:srgbClr val="0070C0"/>
                </a:solidFill>
                <a:latin typeface="+mn-lt"/>
              </a:rPr>
            </a:br>
            <a:r>
              <a:rPr lang="ru-RU" sz="2800" b="1" dirty="0" smtClean="0">
                <a:solidFill>
                  <a:srgbClr val="0070C0"/>
                </a:solidFill>
                <a:latin typeface="+mn-lt"/>
              </a:rPr>
              <a:t>задачи </a:t>
            </a:r>
            <a:endParaRPr lang="ru-RU" sz="2800" dirty="0">
              <a:solidFill>
                <a:srgbClr val="0070C0"/>
              </a:solidFill>
              <a:latin typeface="+mn-lt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304800" y="1554162"/>
            <a:ext cx="8686800" cy="504319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4400" b="1" dirty="0" smtClean="0">
                <a:solidFill>
                  <a:srgbClr val="0070C0"/>
                </a:solidFill>
              </a:rPr>
              <a:t>Год смерти Ивана Грозного «–» </a:t>
            </a:r>
          </a:p>
          <a:p>
            <a:pPr>
              <a:buNone/>
            </a:pPr>
            <a:r>
              <a:rPr lang="ru-RU" sz="4400" b="1" dirty="0" smtClean="0">
                <a:solidFill>
                  <a:srgbClr val="6B1347"/>
                </a:solidFill>
              </a:rPr>
              <a:t>Начало похода Ермака в Сибирь </a:t>
            </a:r>
            <a:r>
              <a:rPr lang="ru-RU" sz="4400" b="1" dirty="0" smtClean="0"/>
              <a:t>или Введение заповедных лет</a:t>
            </a:r>
            <a:r>
              <a:rPr lang="ru-RU" sz="4400" dirty="0" smtClean="0"/>
              <a:t> </a:t>
            </a:r>
            <a:r>
              <a:rPr lang="ru-RU" sz="4400" b="1" dirty="0" smtClean="0">
                <a:solidFill>
                  <a:srgbClr val="6B1347"/>
                </a:solidFill>
              </a:rPr>
              <a:t> </a:t>
            </a:r>
            <a:r>
              <a:rPr lang="ru-RU" sz="4400" b="1" dirty="0" smtClean="0">
                <a:solidFill>
                  <a:srgbClr val="0070C0"/>
                </a:solidFill>
              </a:rPr>
              <a:t>«+» Созыв Земского собора </a:t>
            </a:r>
            <a:r>
              <a:rPr lang="ru-RU" sz="4400" dirty="0" smtClean="0">
                <a:solidFill>
                  <a:srgbClr val="0070C0"/>
                </a:solidFill>
              </a:rPr>
              <a:t>Ивана IV = ?  </a:t>
            </a:r>
            <a:r>
              <a:rPr lang="ru-RU" sz="4400" dirty="0" smtClean="0">
                <a:solidFill>
                  <a:schemeClr val="tx1"/>
                </a:solidFill>
              </a:rPr>
              <a:t>Ответ:</a:t>
            </a:r>
          </a:p>
          <a:p>
            <a:pPr>
              <a:buNone/>
            </a:pPr>
            <a:endParaRPr lang="ru-RU" sz="4400" dirty="0" smtClean="0">
              <a:solidFill>
                <a:schemeClr val="tx1"/>
              </a:solidFill>
            </a:endParaRPr>
          </a:p>
          <a:p>
            <a:pPr>
              <a:buNone/>
            </a:pPr>
            <a:endParaRPr lang="ru-RU" sz="4400" dirty="0" smtClean="0">
              <a:solidFill>
                <a:schemeClr val="tx1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67544" y="5373216"/>
            <a:ext cx="820891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 smtClean="0">
                <a:solidFill>
                  <a:srgbClr val="0070C0"/>
                </a:solidFill>
              </a:rPr>
              <a:t>Укажите историческое событие?</a:t>
            </a:r>
            <a:endParaRPr lang="ru-RU" sz="4000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260648"/>
            <a:ext cx="8686800" cy="936104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rgbClr val="0070C0"/>
                </a:solidFill>
                <a:latin typeface="+mn-lt"/>
              </a:rPr>
              <a:t>Решение задачи </a:t>
            </a:r>
            <a:endParaRPr lang="ru-RU" dirty="0">
              <a:latin typeface="+mn-lt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179512" y="1554162"/>
            <a:ext cx="8812088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4400" dirty="0" smtClean="0">
                <a:solidFill>
                  <a:srgbClr val="C00000"/>
                </a:solidFill>
              </a:rPr>
              <a:t>Ответ:</a:t>
            </a:r>
            <a:r>
              <a:rPr lang="ru-RU" sz="4400" dirty="0" smtClean="0">
                <a:solidFill>
                  <a:srgbClr val="6B1347"/>
                </a:solidFill>
              </a:rPr>
              <a:t> </a:t>
            </a:r>
            <a:r>
              <a:rPr lang="ru-RU" sz="4400" b="1" dirty="0" smtClean="0">
                <a:solidFill>
                  <a:srgbClr val="6B1347"/>
                </a:solidFill>
              </a:rPr>
              <a:t>1584 </a:t>
            </a:r>
            <a:r>
              <a:rPr lang="ru-RU" sz="4400" b="1" dirty="0" smtClean="0">
                <a:solidFill>
                  <a:srgbClr val="0070C0"/>
                </a:solidFill>
              </a:rPr>
              <a:t>год смерти Ивана Грозного </a:t>
            </a:r>
            <a:r>
              <a:rPr lang="ru-RU" sz="4400" b="1" dirty="0" smtClean="0">
                <a:solidFill>
                  <a:srgbClr val="6B1347"/>
                </a:solidFill>
              </a:rPr>
              <a:t>-1581 год начала похода Ермака в Сибирь + 1549 </a:t>
            </a:r>
            <a:r>
              <a:rPr lang="ru-RU" sz="4400" b="1" dirty="0" smtClean="0">
                <a:solidFill>
                  <a:srgbClr val="0070C0"/>
                </a:solidFill>
              </a:rPr>
              <a:t>год созыва Земского собора Ивана IV </a:t>
            </a:r>
            <a:r>
              <a:rPr lang="ru-RU" sz="4400" b="1" dirty="0" smtClean="0">
                <a:solidFill>
                  <a:srgbClr val="6B1347"/>
                </a:solidFill>
              </a:rPr>
              <a:t>= 1552 год</a:t>
            </a:r>
            <a:endParaRPr lang="ru-RU" sz="4400" dirty="0" smtClean="0">
              <a:solidFill>
                <a:srgbClr val="0070C0"/>
              </a:solidFill>
            </a:endParaRPr>
          </a:p>
          <a:p>
            <a:r>
              <a:rPr lang="ru-RU" sz="4400" b="1" dirty="0" smtClean="0">
                <a:solidFill>
                  <a:srgbClr val="0070C0"/>
                </a:solidFill>
              </a:rPr>
              <a:t>Взятие Казани Иваном IV</a:t>
            </a:r>
            <a:endParaRPr lang="ru-RU" sz="4400" dirty="0" smtClean="0">
              <a:solidFill>
                <a:srgbClr val="0070C0"/>
              </a:solidFill>
            </a:endParaRPr>
          </a:p>
          <a:p>
            <a:endParaRPr lang="ru-RU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116632"/>
            <a:ext cx="8686800" cy="1368152"/>
          </a:xfrm>
        </p:spPr>
        <p:txBody>
          <a:bodyPr>
            <a:normAutofit/>
          </a:bodyPr>
          <a:lstStyle/>
          <a:p>
            <a:pPr algn="ctr"/>
            <a:r>
              <a:rPr lang="ru-RU" dirty="0" smtClean="0"/>
              <a:t> </a:t>
            </a:r>
            <a:r>
              <a:rPr lang="ru-RU" sz="2700" b="1" u="sng" dirty="0" smtClean="0">
                <a:solidFill>
                  <a:srgbClr val="0070C0"/>
                </a:solidFill>
                <a:latin typeface="+mn-lt"/>
              </a:rPr>
              <a:t>Работа с терминами</a:t>
            </a:r>
            <a:br>
              <a:rPr lang="ru-RU" sz="2700" b="1" u="sng" dirty="0" smtClean="0">
                <a:solidFill>
                  <a:srgbClr val="0070C0"/>
                </a:solidFill>
                <a:latin typeface="+mn-lt"/>
              </a:rPr>
            </a:br>
            <a:r>
              <a:rPr lang="ru-RU" sz="2700" b="1" u="sng" dirty="0" smtClean="0">
                <a:solidFill>
                  <a:srgbClr val="0070C0"/>
                </a:solidFill>
                <a:latin typeface="+mn-lt"/>
              </a:rPr>
              <a:t> </a:t>
            </a:r>
            <a:br>
              <a:rPr lang="ru-RU" sz="2700" b="1" u="sng" dirty="0" smtClean="0">
                <a:solidFill>
                  <a:srgbClr val="0070C0"/>
                </a:solidFill>
                <a:latin typeface="+mn-lt"/>
              </a:rPr>
            </a:br>
            <a:r>
              <a:rPr lang="ru-RU" sz="2000" b="1" dirty="0" smtClean="0">
                <a:solidFill>
                  <a:srgbClr val="0070C0"/>
                </a:solidFill>
                <a:latin typeface="+mn-lt"/>
              </a:rPr>
              <a:t>(каждой группе необходимо объяснить понятие)</a:t>
            </a:r>
            <a:endParaRPr lang="ru-RU" sz="2000" b="1" dirty="0">
              <a:solidFill>
                <a:srgbClr val="0070C0"/>
              </a:solidFill>
              <a:latin typeface="+mn-lt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67544" y="1556792"/>
            <a:ext cx="4028256" cy="1584176"/>
          </a:xfrm>
        </p:spPr>
        <p:txBody>
          <a:bodyPr>
            <a:normAutofit fontScale="85000" lnSpcReduction="20000"/>
          </a:bodyPr>
          <a:lstStyle/>
          <a:p>
            <a:pPr>
              <a:buNone/>
            </a:pPr>
            <a:endParaRPr lang="ru-RU" dirty="0" smtClean="0"/>
          </a:p>
          <a:p>
            <a:r>
              <a:rPr lang="ru-RU" sz="3600" dirty="0" smtClean="0">
                <a:solidFill>
                  <a:srgbClr val="6B1347"/>
                </a:solidFill>
              </a:rPr>
              <a:t> </a:t>
            </a:r>
            <a:r>
              <a:rPr lang="ru-RU" sz="3600" b="1" dirty="0" smtClean="0">
                <a:solidFill>
                  <a:srgbClr val="6B1347"/>
                </a:solidFill>
              </a:rPr>
              <a:t>Самодержавие</a:t>
            </a:r>
            <a:r>
              <a:rPr lang="ru-RU" sz="3600" dirty="0" smtClean="0">
                <a:solidFill>
                  <a:srgbClr val="6B1347"/>
                </a:solidFill>
              </a:rPr>
              <a:t> - </a:t>
            </a:r>
          </a:p>
          <a:p>
            <a:r>
              <a:rPr lang="ru-RU" sz="3600" b="1" dirty="0" smtClean="0">
                <a:solidFill>
                  <a:srgbClr val="6B1347"/>
                </a:solidFill>
              </a:rPr>
              <a:t>Опричнина</a:t>
            </a:r>
            <a:r>
              <a:rPr lang="ru-RU" sz="3600" dirty="0" smtClean="0">
                <a:solidFill>
                  <a:srgbClr val="6B1347"/>
                </a:solidFill>
              </a:rPr>
              <a:t> – </a:t>
            </a:r>
            <a:endParaRPr lang="ru-RU" sz="3600" dirty="0">
              <a:solidFill>
                <a:srgbClr val="6B1347"/>
              </a:solidFill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28800"/>
            <a:ext cx="4100264" cy="1368152"/>
          </a:xfrm>
        </p:spPr>
        <p:txBody>
          <a:bodyPr>
            <a:normAutofit fontScale="85000" lnSpcReduction="20000"/>
          </a:bodyPr>
          <a:lstStyle/>
          <a:p>
            <a:endParaRPr lang="ru-RU" b="1" dirty="0" smtClean="0"/>
          </a:p>
          <a:p>
            <a:r>
              <a:rPr lang="ru-RU" sz="3600" b="1" dirty="0" smtClean="0">
                <a:solidFill>
                  <a:srgbClr val="6B1347"/>
                </a:solidFill>
              </a:rPr>
              <a:t>Крепостное право</a:t>
            </a:r>
            <a:r>
              <a:rPr lang="ru-RU" sz="3600" dirty="0" smtClean="0">
                <a:solidFill>
                  <a:srgbClr val="6B1347"/>
                </a:solidFill>
              </a:rPr>
              <a:t> –</a:t>
            </a:r>
          </a:p>
          <a:p>
            <a:r>
              <a:rPr lang="ru-RU" sz="3600" b="1" dirty="0" smtClean="0">
                <a:solidFill>
                  <a:srgbClr val="6B1347"/>
                </a:solidFill>
              </a:rPr>
              <a:t>Стоглав -</a:t>
            </a:r>
            <a:endParaRPr lang="ru-RU" sz="3600" dirty="0" smtClean="0">
              <a:solidFill>
                <a:srgbClr val="6B1347"/>
              </a:solidFill>
            </a:endParaRPr>
          </a:p>
          <a:p>
            <a:endParaRPr lang="ru-RU" dirty="0"/>
          </a:p>
        </p:txBody>
      </p:sp>
      <p:pic>
        <p:nvPicPr>
          <p:cNvPr id="8" name="Рисунок 7" descr="Picture background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3140968"/>
            <a:ext cx="4320480" cy="3240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Picture background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6016" y="3140968"/>
            <a:ext cx="4104456" cy="3240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116632"/>
            <a:ext cx="8686800" cy="792088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rgbClr val="0070C0"/>
                </a:solidFill>
                <a:latin typeface="+mn-lt"/>
              </a:rPr>
              <a:t>Работа с исторической картой</a:t>
            </a:r>
            <a:br>
              <a:rPr lang="ru-RU" b="1" dirty="0" smtClean="0">
                <a:solidFill>
                  <a:srgbClr val="0070C0"/>
                </a:solidFill>
                <a:latin typeface="+mn-lt"/>
              </a:rPr>
            </a:br>
            <a:r>
              <a:rPr lang="ru-RU" sz="2700" b="1" dirty="0" smtClean="0">
                <a:solidFill>
                  <a:srgbClr val="0070C0"/>
                </a:solidFill>
                <a:latin typeface="+mn-lt"/>
              </a:rPr>
              <a:t>1-я группа                                 2-я группа</a:t>
            </a:r>
            <a:endParaRPr lang="ru-RU" sz="2700" dirty="0">
              <a:solidFill>
                <a:srgbClr val="0070C0"/>
              </a:solidFill>
              <a:latin typeface="+mn-lt"/>
            </a:endParaRPr>
          </a:p>
        </p:txBody>
      </p:sp>
      <p:pic>
        <p:nvPicPr>
          <p:cNvPr id="5" name="Содержимое 4"/>
          <p:cNvPicPr>
            <a:picLocks noGrp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504" y="1052736"/>
            <a:ext cx="4536504" cy="56166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Содержимое 5"/>
          <p:cNvPicPr>
            <a:picLocks noGrp="1"/>
          </p:cNvPicPr>
          <p:nvPr>
            <p:ph sz="half" idx="2"/>
          </p:nvPr>
        </p:nvPicPr>
        <p:blipFill>
          <a:blip r:embed="rId3" cstate="print"/>
          <a:srcRect l="6109"/>
          <a:stretch>
            <a:fillRect/>
          </a:stretch>
        </p:blipFill>
        <p:spPr bwMode="auto">
          <a:xfrm>
            <a:off x="4716016" y="1052736"/>
            <a:ext cx="4248471" cy="56166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116632"/>
            <a:ext cx="8812088" cy="648072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 smtClean="0">
                <a:solidFill>
                  <a:srgbClr val="0070C0"/>
                </a:solidFill>
                <a:latin typeface="+mn-lt"/>
                <a:ea typeface="Cambria Math" pitchFamily="18" charset="0"/>
              </a:rPr>
              <a:t>СИСТЕМАТИЗАЦИЯ УСВОЕННЫХ ЗНАНИЙ</a:t>
            </a:r>
            <a:endParaRPr lang="ru-RU" sz="2800" b="1" dirty="0">
              <a:solidFill>
                <a:srgbClr val="0070C0"/>
              </a:solidFill>
              <a:latin typeface="+mn-lt"/>
              <a:ea typeface="Cambria Math" pitchFamily="18" charset="0"/>
            </a:endParaRPr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179389" y="1340767"/>
          <a:ext cx="8785099" cy="381003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12678"/>
                <a:gridCol w="2047679"/>
                <a:gridCol w="4124742"/>
              </a:tblGrid>
              <a:tr h="80721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44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Событие</a:t>
                      </a:r>
                      <a:endParaRPr lang="ru-RU" sz="44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ru-RU" sz="44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Дата</a:t>
                      </a:r>
                      <a:endParaRPr lang="ru-RU" sz="4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ru-RU" sz="36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Участник (и)</a:t>
                      </a:r>
                      <a:endParaRPr lang="ru-RU" sz="3600" dirty="0"/>
                    </a:p>
                  </a:txBody>
                  <a:tcPr/>
                </a:tc>
              </a:tr>
              <a:tr h="678057">
                <a:tc>
                  <a:txBody>
                    <a:bodyPr/>
                    <a:lstStyle/>
                    <a:p>
                      <a:r>
                        <a:rPr kumimoji="0"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____________ А)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1497 г.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Бояре, казаки, представители других сословий.</a:t>
                      </a:r>
                      <a:endParaRPr lang="ru-RU" dirty="0"/>
                    </a:p>
                  </a:txBody>
                  <a:tcPr/>
                </a:tc>
              </a:tr>
              <a:tr h="968652">
                <a:tc>
                  <a:txBody>
                    <a:bodyPr/>
                    <a:lstStyle/>
                    <a:p>
                      <a:r>
                        <a:rPr kumimoji="0"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Собирается первый в России Земский собор - избраны судьи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___________(Б)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Выборные представители от всех сословий: бояре, посадские люди, уездные люди, духовенство</a:t>
                      </a:r>
                      <a:endParaRPr lang="ru-RU" dirty="0"/>
                    </a:p>
                  </a:txBody>
                  <a:tcPr/>
                </a:tc>
              </a:tr>
              <a:tr h="678057">
                <a:tc>
                  <a:txBody>
                    <a:bodyPr/>
                    <a:lstStyle/>
                    <a:p>
                      <a:r>
                        <a:rPr kumimoji="0"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Опричнина</a:t>
                      </a:r>
                      <a:endParaRPr kumimoji="0" lang="ru-RU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1565–1572 гг.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____________ (В)</a:t>
                      </a:r>
                      <a:endParaRPr kumimoji="0" lang="ru-RU" sz="18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ru-RU" dirty="0"/>
                    </a:p>
                  </a:txBody>
                  <a:tcPr/>
                </a:tc>
              </a:tr>
              <a:tr h="678057">
                <a:tc>
                  <a:txBody>
                    <a:bodyPr/>
                    <a:lstStyle/>
                    <a:p>
                      <a:r>
                        <a:rPr kumimoji="0"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____________ (Д)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____________(Г)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179512" y="4843381"/>
            <a:ext cx="8784976" cy="2000548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ambria" pitchFamily="18" charset="0"/>
                <a:ea typeface="Cambria" pitchFamily="18" charset="0"/>
                <a:cs typeface="Arial Unicode MS" pitchFamily="34" charset="-128"/>
              </a:rPr>
              <a:t>Пропущенные элементы: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mbria" pitchFamily="18" charset="0"/>
              <a:ea typeface="Cambria" pitchFamily="18" charset="0"/>
              <a:cs typeface="Arial" pitchFamily="34" charset="0"/>
            </a:endParaRPr>
          </a:p>
          <a:p>
            <a:pPr lvl="1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ea typeface="Times New Roman" pitchFamily="18" charset="0"/>
                <a:cs typeface="Arial Unicode MS" pitchFamily="34" charset="-128"/>
              </a:rPr>
              <a:t>1. 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ea typeface="Times New Roman" pitchFamily="18" charset="0"/>
                <a:cs typeface="Arial Unicode MS" pitchFamily="34" charset="-128"/>
              </a:rPr>
              <a:t>1550 г.</a:t>
            </a:r>
            <a:r>
              <a:rPr lang="ru-RU" b="1" dirty="0" smtClean="0">
                <a:solidFill>
                  <a:srgbClr val="0070C0"/>
                </a:solidFill>
                <a:ea typeface="Arial Unicode MS" pitchFamily="34" charset="-128"/>
                <a:cs typeface="Arial Unicode MS" pitchFamily="34" charset="-128"/>
              </a:rPr>
              <a:t>         </a:t>
            </a:r>
            <a:r>
              <a:rPr lang="ru-RU" b="1" dirty="0" smtClean="0">
                <a:solidFill>
                  <a:srgbClr val="C00000"/>
                </a:solidFill>
                <a:ea typeface="Arial Unicode MS" pitchFamily="34" charset="-128"/>
                <a:cs typeface="Arial Unicode MS" pitchFamily="34" charset="-128"/>
              </a:rPr>
              <a:t>2.</a:t>
            </a:r>
            <a:r>
              <a:rPr lang="ru-RU" b="1" dirty="0" smtClean="0">
                <a:solidFill>
                  <a:srgbClr val="0070C0"/>
                </a:solidFill>
                <a:ea typeface="Arial Unicode MS" pitchFamily="34" charset="-128"/>
                <a:cs typeface="Arial Unicode MS" pitchFamily="34" charset="-128"/>
              </a:rPr>
              <a:t> Ливонская война.         </a:t>
            </a:r>
            <a:r>
              <a:rPr lang="ru-RU" b="1" dirty="0" smtClean="0">
                <a:solidFill>
                  <a:srgbClr val="C00000"/>
                </a:solidFill>
                <a:ea typeface="Arial Unicode MS" pitchFamily="34" charset="-128"/>
                <a:cs typeface="Arial Unicode MS" pitchFamily="34" charset="-128"/>
              </a:rPr>
              <a:t>3.</a:t>
            </a:r>
            <a:r>
              <a:rPr lang="ru-RU" b="1" dirty="0" smtClean="0">
                <a:solidFill>
                  <a:srgbClr val="0070C0"/>
                </a:solidFill>
                <a:ea typeface="Arial Unicode MS" pitchFamily="34" charset="-128"/>
                <a:cs typeface="Arial Unicode MS" pitchFamily="34" charset="-128"/>
              </a:rPr>
              <a:t> 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ea typeface="Times New Roman" pitchFamily="18" charset="0"/>
                <a:cs typeface="Arial Unicode MS" pitchFamily="34" charset="-128"/>
              </a:rPr>
              <a:t>Принят первый Судебник</a:t>
            </a:r>
            <a:r>
              <a:rPr kumimoji="0" lang="en-US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ea typeface="Times New Roman" pitchFamily="18" charset="0"/>
                <a:cs typeface="Arial Unicode MS" pitchFamily="34" charset="-128"/>
              </a:rPr>
              <a:t> 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ea typeface="Times New Roman" pitchFamily="18" charset="0"/>
                <a:cs typeface="Arial Unicode MS" pitchFamily="34" charset="-128"/>
              </a:rPr>
              <a:t>Ивана </a:t>
            </a:r>
            <a:r>
              <a:rPr kumimoji="0" lang="en-US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ea typeface="Times New Roman" pitchFamily="18" charset="0"/>
                <a:cs typeface="Arial Unicode MS" pitchFamily="34" charset="-128"/>
              </a:rPr>
              <a:t>III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ea typeface="Times New Roman" pitchFamily="18" charset="0"/>
                <a:cs typeface="Arial Unicode MS" pitchFamily="34" charset="-128"/>
              </a:rPr>
              <a:t>. </a:t>
            </a:r>
            <a:r>
              <a:rPr lang="ru-RU" b="1" dirty="0" smtClean="0">
                <a:solidFill>
                  <a:srgbClr val="0070C0"/>
                </a:solidFill>
                <a:ea typeface="Arial Unicode MS" pitchFamily="34" charset="-128"/>
                <a:cs typeface="Arial Unicode MS" pitchFamily="34" charset="-128"/>
              </a:rPr>
              <a:t>                              </a:t>
            </a:r>
            <a:r>
              <a:rPr lang="ru-RU" b="1" dirty="0" smtClean="0">
                <a:solidFill>
                  <a:srgbClr val="C00000"/>
                </a:solidFill>
                <a:ea typeface="Arial Unicode MS" pitchFamily="34" charset="-128"/>
                <a:cs typeface="Arial Unicode MS" pitchFamily="34" charset="-128"/>
              </a:rPr>
              <a:t>4.</a:t>
            </a:r>
            <a:r>
              <a:rPr lang="ru-RU" b="1" dirty="0" smtClean="0">
                <a:solidFill>
                  <a:srgbClr val="0070C0"/>
                </a:solidFill>
                <a:ea typeface="Arial Unicode MS" pitchFamily="34" charset="-128"/>
                <a:cs typeface="Arial Unicode MS" pitchFamily="34" charset="-128"/>
              </a:rPr>
              <a:t> Венчание 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ea typeface="Times New Roman" pitchFamily="18" charset="0"/>
                <a:cs typeface="Arial Unicode MS" pitchFamily="34" charset="-128"/>
              </a:rPr>
              <a:t>Венчание Ивана IV на царство в Успенском соборе .                       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ea typeface="Times New Roman" pitchFamily="18" charset="0"/>
                <a:cs typeface="Arial Unicode MS" pitchFamily="34" charset="-128"/>
              </a:rPr>
              <a:t>5.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ea typeface="Times New Roman" pitchFamily="18" charset="0"/>
                <a:cs typeface="Arial Unicode MS" pitchFamily="34" charset="-128"/>
              </a:rPr>
              <a:t> Военная реформа. </a:t>
            </a:r>
            <a:r>
              <a:rPr lang="ru-RU" b="1" dirty="0" smtClean="0">
                <a:solidFill>
                  <a:srgbClr val="0070C0"/>
                </a:solidFill>
                <a:ea typeface="Arial Unicode MS" pitchFamily="34" charset="-128"/>
                <a:cs typeface="Arial Unicode MS" pitchFamily="34" charset="-128"/>
              </a:rPr>
              <a:t>   </a:t>
            </a:r>
            <a:r>
              <a:rPr lang="ru-RU" b="1" dirty="0" smtClean="0">
                <a:solidFill>
                  <a:srgbClr val="C00000"/>
                </a:solidFill>
                <a:ea typeface="Arial Unicode MS" pitchFamily="34" charset="-128"/>
                <a:cs typeface="Arial Unicode MS" pitchFamily="34" charset="-128"/>
              </a:rPr>
              <a:t>6.</a:t>
            </a:r>
            <a:r>
              <a:rPr lang="ru-RU" b="1" dirty="0" smtClean="0">
                <a:solidFill>
                  <a:srgbClr val="0070C0"/>
                </a:solidFill>
                <a:ea typeface="Arial Unicode MS" pitchFamily="34" charset="-128"/>
                <a:cs typeface="Arial Unicode MS" pitchFamily="34" charset="-128"/>
              </a:rPr>
              <a:t> В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ea typeface="Times New Roman" pitchFamily="18" charset="0"/>
                <a:cs typeface="Arial Unicode MS" pitchFamily="34" charset="-128"/>
              </a:rPr>
              <a:t>торое ополчение входит в Москву и освобождает её от поляков. </a:t>
            </a:r>
            <a:r>
              <a:rPr lang="ru-RU" b="1" dirty="0" smtClean="0">
                <a:solidFill>
                  <a:srgbClr val="0070C0"/>
                </a:solidFill>
                <a:ea typeface="Arial Unicode MS" pitchFamily="34" charset="-128"/>
                <a:cs typeface="Arial Unicode MS" pitchFamily="34" charset="-128"/>
              </a:rPr>
              <a:t>                   </a:t>
            </a:r>
            <a:r>
              <a:rPr lang="ru-RU" b="1" dirty="0" smtClean="0">
                <a:solidFill>
                  <a:srgbClr val="C00000"/>
                </a:solidFill>
                <a:ea typeface="Arial Unicode MS" pitchFamily="34" charset="-128"/>
                <a:cs typeface="Arial Unicode MS" pitchFamily="34" charset="-128"/>
              </a:rPr>
              <a:t>7. 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ea typeface="Times New Roman" pitchFamily="18" charset="0"/>
                <a:cs typeface="Arial Unicode MS" pitchFamily="34" charset="-128"/>
              </a:rPr>
              <a:t>1549 г.</a:t>
            </a:r>
            <a:r>
              <a:rPr lang="ru-RU" b="1" dirty="0">
                <a:solidFill>
                  <a:srgbClr val="0070C0"/>
                </a:solidFill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ru-RU" b="1" dirty="0" smtClean="0">
                <a:solidFill>
                  <a:srgbClr val="0070C0"/>
                </a:solidFill>
                <a:ea typeface="Arial Unicode MS" pitchFamily="34" charset="-128"/>
                <a:cs typeface="Arial Unicode MS" pitchFamily="34" charset="-128"/>
              </a:rPr>
              <a:t>             </a:t>
            </a:r>
            <a:r>
              <a:rPr lang="ru-RU" b="1" dirty="0" smtClean="0">
                <a:solidFill>
                  <a:srgbClr val="C00000"/>
                </a:solidFill>
                <a:ea typeface="Arial Unicode MS" pitchFamily="34" charset="-128"/>
                <a:cs typeface="Arial Unicode MS" pitchFamily="34" charset="-128"/>
              </a:rPr>
              <a:t>8.</a:t>
            </a:r>
            <a:r>
              <a:rPr lang="ru-RU" b="1" dirty="0" smtClean="0">
                <a:solidFill>
                  <a:srgbClr val="0070C0"/>
                </a:solidFill>
                <a:ea typeface="Arial Unicode MS" pitchFamily="34" charset="-128"/>
                <a:cs typeface="Arial Unicode MS" pitchFamily="34" charset="-128"/>
              </a:rPr>
              <a:t> 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ea typeface="Times New Roman" pitchFamily="18" charset="0"/>
                <a:cs typeface="Arial Unicode MS" pitchFamily="34" charset="-128"/>
              </a:rPr>
              <a:t>Падение ордынского владычества</a:t>
            </a:r>
            <a:r>
              <a:rPr lang="ru-RU" b="1" dirty="0" smtClean="0">
                <a:solidFill>
                  <a:srgbClr val="0070C0"/>
                </a:solidFill>
                <a:ea typeface="Arial Unicode MS" pitchFamily="34" charset="-128"/>
                <a:cs typeface="Arial Unicode MS" pitchFamily="34" charset="-128"/>
              </a:rPr>
              <a:t>.           </a:t>
            </a:r>
            <a:r>
              <a:rPr lang="ru-RU" b="1" dirty="0" smtClean="0">
                <a:solidFill>
                  <a:srgbClr val="C00000"/>
                </a:solidFill>
                <a:ea typeface="Arial Unicode MS" pitchFamily="34" charset="-128"/>
                <a:cs typeface="Arial Unicode MS" pitchFamily="34" charset="-128"/>
              </a:rPr>
              <a:t>9.</a:t>
            </a:r>
            <a:r>
              <a:rPr lang="ru-RU" b="1" dirty="0" smtClean="0">
                <a:solidFill>
                  <a:srgbClr val="0070C0"/>
                </a:solidFill>
                <a:ea typeface="Arial Unicode MS" pitchFamily="34" charset="-128"/>
                <a:cs typeface="Arial Unicode MS" pitchFamily="34" charset="-128"/>
              </a:rPr>
              <a:t> 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ea typeface="Times New Roman" pitchFamily="18" charset="0"/>
                <a:cs typeface="Arial Unicode MS" pitchFamily="34" charset="-128"/>
              </a:rPr>
              <a:t>Иван IV и </a:t>
            </a:r>
            <a:r>
              <a:rPr lang="ru-RU" b="1" dirty="0" smtClean="0">
                <a:solidFill>
                  <a:srgbClr val="0070C0"/>
                </a:solidFill>
                <a:ea typeface="Times New Roman" pitchFamily="18" charset="0"/>
                <a:cs typeface="Arial Unicode MS" pitchFamily="34" charset="-128"/>
              </a:rPr>
              <a:t>преданное ему войско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ea typeface="Times New Roman" pitchFamily="18" charset="0"/>
                <a:cs typeface="Arial Unicode MS" pitchFamily="34" charset="-128"/>
              </a:rPr>
              <a:t>.         </a:t>
            </a:r>
            <a:r>
              <a:rPr lang="ru-RU" b="1" dirty="0" smtClean="0">
                <a:solidFill>
                  <a:srgbClr val="0070C0"/>
                </a:solidFill>
                <a:ea typeface="Times New Roman" pitchFamily="18" charset="0"/>
                <a:cs typeface="Arial Unicode MS" pitchFamily="34" charset="-128"/>
              </a:rPr>
              <a:t> 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ea typeface="Times New Roman" pitchFamily="18" charset="0"/>
                <a:cs typeface="Arial Unicode MS" pitchFamily="34" charset="-128"/>
              </a:rPr>
              <a:t>10. 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ea typeface="Times New Roman" pitchFamily="18" charset="0"/>
                <a:cs typeface="Arial Unicode MS" pitchFamily="34" charset="-128"/>
              </a:rPr>
              <a:t>1580 г.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9" name="Содержимое 5"/>
          <p:cNvGraphicFramePr>
            <a:graphicFrameLocks noGrp="1"/>
          </p:cNvGraphicFramePr>
          <p:nvPr>
            <p:ph idx="1"/>
          </p:nvPr>
        </p:nvGraphicFramePr>
        <p:xfrm>
          <a:off x="179512" y="836713"/>
          <a:ext cx="8784976" cy="39604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56185"/>
                <a:gridCol w="2081777"/>
                <a:gridCol w="4047014"/>
              </a:tblGrid>
              <a:tr h="839076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44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Событие</a:t>
                      </a:r>
                      <a:endParaRPr lang="ru-RU" sz="44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ru-RU" sz="44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Дата</a:t>
                      </a:r>
                      <a:endParaRPr lang="ru-RU" sz="4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ru-RU" sz="36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Участник (и)</a:t>
                      </a:r>
                      <a:endParaRPr lang="ru-RU" sz="3600" dirty="0"/>
                    </a:p>
                  </a:txBody>
                  <a:tcPr/>
                </a:tc>
              </a:tr>
              <a:tr h="704824">
                <a:tc>
                  <a:txBody>
                    <a:bodyPr/>
                    <a:lstStyle/>
                    <a:p>
                      <a:r>
                        <a:rPr kumimoji="0"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____________ А)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1497 г.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Бояре, казаки, представители других сословий.</a:t>
                      </a:r>
                      <a:endParaRPr lang="ru-RU" dirty="0"/>
                    </a:p>
                  </a:txBody>
                  <a:tcPr/>
                </a:tc>
              </a:tr>
              <a:tr h="1006891">
                <a:tc>
                  <a:txBody>
                    <a:bodyPr/>
                    <a:lstStyle/>
                    <a:p>
                      <a:r>
                        <a:rPr kumimoji="0"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Собирается первый в России Земский собор - избраны судьи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___________(Б)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Выборные представители от всех сословий: бояре, посадские люди, уездные люди, духовенство</a:t>
                      </a:r>
                      <a:endParaRPr lang="ru-RU" dirty="0"/>
                    </a:p>
                  </a:txBody>
                  <a:tcPr/>
                </a:tc>
              </a:tr>
              <a:tr h="704824">
                <a:tc>
                  <a:txBody>
                    <a:bodyPr/>
                    <a:lstStyle/>
                    <a:p>
                      <a:r>
                        <a:rPr kumimoji="0"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Опричнина</a:t>
                      </a:r>
                      <a:endParaRPr kumimoji="0" lang="ru-RU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1565–1572 гг.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____________ (В)</a:t>
                      </a:r>
                      <a:endParaRPr kumimoji="0" lang="ru-RU" sz="18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ru-RU" dirty="0"/>
                    </a:p>
                  </a:txBody>
                  <a:tcPr/>
                </a:tc>
              </a:tr>
              <a:tr h="704824">
                <a:tc>
                  <a:txBody>
                    <a:bodyPr/>
                    <a:lstStyle/>
                    <a:p>
                      <a:r>
                        <a:rPr kumimoji="0"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____________ (Д)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____________(Г)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Регулярная армия (стрелецкие полки)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116632"/>
            <a:ext cx="8812088" cy="864096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rgbClr val="0070C0"/>
                </a:solidFill>
                <a:latin typeface="+mn-lt"/>
              </a:rPr>
              <a:t/>
            </a:r>
            <a:br>
              <a:rPr lang="ru-RU" b="1" dirty="0" smtClean="0">
                <a:solidFill>
                  <a:srgbClr val="0070C0"/>
                </a:solidFill>
                <a:latin typeface="+mn-lt"/>
              </a:rPr>
            </a:br>
            <a:r>
              <a:rPr lang="ru-RU" b="1" dirty="0" smtClean="0">
                <a:solidFill>
                  <a:srgbClr val="0070C0"/>
                </a:solidFill>
                <a:latin typeface="+mn-lt"/>
              </a:rPr>
              <a:t>Критерии оценивания по эталону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>
              <a:solidFill>
                <a:srgbClr val="0070C0"/>
              </a:solidFill>
              <a:latin typeface="+mn-lt"/>
            </a:endParaRPr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179389" y="1340767"/>
          <a:ext cx="8641083" cy="381003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12678"/>
                <a:gridCol w="2047679"/>
                <a:gridCol w="3980726"/>
              </a:tblGrid>
              <a:tr h="80721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44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Событие</a:t>
                      </a:r>
                      <a:endParaRPr lang="ru-RU" sz="44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ru-RU" sz="44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Дата</a:t>
                      </a:r>
                      <a:endParaRPr lang="ru-RU" sz="4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ru-RU" sz="36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Участник (и)</a:t>
                      </a:r>
                      <a:endParaRPr lang="ru-RU" sz="3600" dirty="0"/>
                    </a:p>
                  </a:txBody>
                  <a:tcPr/>
                </a:tc>
              </a:tr>
              <a:tr h="678057">
                <a:tc>
                  <a:txBody>
                    <a:bodyPr/>
                    <a:lstStyle/>
                    <a:p>
                      <a:r>
                        <a:rPr kumimoji="0"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____________ А)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1497 г.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Бояре, казаки, представители других сословий.</a:t>
                      </a:r>
                      <a:endParaRPr lang="ru-RU" dirty="0"/>
                    </a:p>
                  </a:txBody>
                  <a:tcPr/>
                </a:tc>
              </a:tr>
              <a:tr h="968652">
                <a:tc>
                  <a:txBody>
                    <a:bodyPr/>
                    <a:lstStyle/>
                    <a:p>
                      <a:r>
                        <a:rPr kumimoji="0"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Собирается первый в России Земский собор - избраны судьи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___________(Б)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Выборные представители от всех сословий: бояре, посадские люди, уездные люди, духовенство</a:t>
                      </a:r>
                      <a:endParaRPr lang="ru-RU" dirty="0"/>
                    </a:p>
                  </a:txBody>
                  <a:tcPr/>
                </a:tc>
              </a:tr>
              <a:tr h="678057">
                <a:tc>
                  <a:txBody>
                    <a:bodyPr/>
                    <a:lstStyle/>
                    <a:p>
                      <a:r>
                        <a:rPr kumimoji="0"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Опричнина</a:t>
                      </a:r>
                      <a:endParaRPr kumimoji="0" lang="ru-RU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1565–1572 гг.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____________ (В)</a:t>
                      </a:r>
                      <a:endParaRPr kumimoji="0" lang="ru-RU" sz="18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ru-RU" dirty="0"/>
                    </a:p>
                  </a:txBody>
                  <a:tcPr/>
                </a:tc>
              </a:tr>
              <a:tr h="678057">
                <a:tc>
                  <a:txBody>
                    <a:bodyPr/>
                    <a:lstStyle/>
                    <a:p>
                      <a:r>
                        <a:rPr kumimoji="0"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____________ (Д)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____________(Г)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Регулярная армия (стрелецкие полки)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9" name="Содержимое 5"/>
          <p:cNvGraphicFramePr>
            <a:graphicFrameLocks noGrp="1"/>
          </p:cNvGraphicFramePr>
          <p:nvPr>
            <p:ph idx="1"/>
          </p:nvPr>
        </p:nvGraphicFramePr>
        <p:xfrm>
          <a:off x="179512" y="1124745"/>
          <a:ext cx="8784976" cy="43344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06835"/>
                <a:gridCol w="2064573"/>
                <a:gridCol w="4013568"/>
              </a:tblGrid>
              <a:tr h="86466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44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Событие</a:t>
                      </a:r>
                      <a:endParaRPr lang="ru-RU" sz="44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ru-RU" sz="44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Дата</a:t>
                      </a:r>
                      <a:endParaRPr lang="ru-RU" sz="4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ru-RU" sz="36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Участник (и)</a:t>
                      </a:r>
                      <a:endParaRPr lang="ru-RU" sz="3600" dirty="0"/>
                    </a:p>
                  </a:txBody>
                  <a:tcPr/>
                </a:tc>
              </a:tr>
              <a:tr h="97948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1" kern="1200" dirty="0" smtClean="0">
                          <a:solidFill>
                            <a:srgbClr val="C00000"/>
                          </a:solidFill>
                          <a:latin typeface="+mn-lt"/>
                          <a:ea typeface="+mn-ea"/>
                          <a:cs typeface="+mn-cs"/>
                        </a:rPr>
                        <a:t>3 </a:t>
                      </a:r>
                      <a:r>
                        <a:rPr kumimoji="0"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А) </a:t>
                      </a:r>
                      <a:endParaRPr kumimoji="0" lang="ru-RU" sz="1800" b="1" kern="1200" dirty="0" smtClean="0">
                        <a:solidFill>
                          <a:srgbClr val="C0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1" kern="1200" dirty="0" smtClean="0">
                          <a:solidFill>
                            <a:srgbClr val="C00000"/>
                          </a:solidFill>
                          <a:latin typeface="+mn-lt"/>
                          <a:ea typeface="+mn-ea"/>
                          <a:cs typeface="+mn-cs"/>
                        </a:rPr>
                        <a:t>Принят первый Судебник  Ивана </a:t>
                      </a:r>
                      <a:r>
                        <a:rPr kumimoji="0" lang="en-US" sz="1800" b="1" kern="1200" dirty="0" smtClean="0">
                          <a:solidFill>
                            <a:srgbClr val="C00000"/>
                          </a:solidFill>
                          <a:latin typeface="+mn-lt"/>
                          <a:ea typeface="+mn-ea"/>
                          <a:cs typeface="+mn-cs"/>
                        </a:rPr>
                        <a:t>III</a:t>
                      </a:r>
                      <a:endParaRPr lang="ru-RU" dirty="0" smtClean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1497 г.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Бояре, казаки, представители других сословий.</a:t>
                      </a:r>
                      <a:endParaRPr lang="ru-RU" dirty="0"/>
                    </a:p>
                  </a:txBody>
                  <a:tcPr/>
                </a:tc>
              </a:tr>
              <a:tr h="1037603">
                <a:tc>
                  <a:txBody>
                    <a:bodyPr/>
                    <a:lstStyle/>
                    <a:p>
                      <a:r>
                        <a:rPr kumimoji="0"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Собирается первый в России Земский собор - избраны судьи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ru-RU" sz="1800" b="1" kern="1200" dirty="0" smtClean="0">
                          <a:solidFill>
                            <a:srgbClr val="C00000"/>
                          </a:solidFill>
                          <a:latin typeface="+mn-lt"/>
                          <a:ea typeface="+mn-ea"/>
                          <a:cs typeface="+mn-cs"/>
                        </a:rPr>
                        <a:t>7</a:t>
                      </a:r>
                      <a:r>
                        <a:rPr kumimoji="0" lang="ru-RU" sz="1800" b="1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(Б) </a:t>
                      </a:r>
                      <a:r>
                        <a:rPr kumimoji="0" lang="ru-RU" sz="1800" b="1" kern="1200" dirty="0" smtClean="0">
                          <a:solidFill>
                            <a:srgbClr val="C00000"/>
                          </a:solidFill>
                          <a:latin typeface="+mn-lt"/>
                          <a:ea typeface="+mn-ea"/>
                          <a:cs typeface="+mn-cs"/>
                        </a:rPr>
                        <a:t>1549 г.</a:t>
                      </a:r>
                      <a:endParaRPr lang="ru-RU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Выборные представители от всех сословий: бояре, посадские люди, уездные люди, духовенство</a:t>
                      </a:r>
                      <a:endParaRPr lang="ru-RU" dirty="0"/>
                    </a:p>
                  </a:txBody>
                  <a:tcPr/>
                </a:tc>
              </a:tr>
              <a:tr h="726323">
                <a:tc>
                  <a:txBody>
                    <a:bodyPr/>
                    <a:lstStyle/>
                    <a:p>
                      <a:r>
                        <a:rPr kumimoji="0"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Опричнина</a:t>
                      </a:r>
                      <a:endParaRPr kumimoji="0" lang="ru-RU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1565–1572 гг.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1" kern="1200" dirty="0" smtClean="0">
                          <a:solidFill>
                            <a:srgbClr val="C00000"/>
                          </a:solidFill>
                          <a:latin typeface="+mn-lt"/>
                          <a:ea typeface="+mn-ea"/>
                          <a:cs typeface="+mn-cs"/>
                        </a:rPr>
                        <a:t>9</a:t>
                      </a:r>
                      <a:r>
                        <a:rPr kumimoji="0" lang="ru-RU" sz="1800" b="1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(В) </a:t>
                      </a:r>
                      <a:r>
                        <a:rPr kumimoji="0" lang="ru-RU" sz="1800" b="1" kern="1200" dirty="0" smtClean="0">
                          <a:solidFill>
                            <a:srgbClr val="C00000"/>
                          </a:solidFill>
                          <a:latin typeface="+mn-lt"/>
                          <a:ea typeface="+mn-ea"/>
                          <a:cs typeface="+mn-cs"/>
                        </a:rPr>
                        <a:t>Иван IV и преданное</a:t>
                      </a:r>
                      <a:r>
                        <a:rPr kumimoji="0" lang="ru-RU" sz="1800" b="1" kern="1200" baseline="0" dirty="0" smtClean="0">
                          <a:solidFill>
                            <a:srgbClr val="C00000"/>
                          </a:solidFill>
                          <a:latin typeface="+mn-lt"/>
                          <a:ea typeface="+mn-ea"/>
                          <a:cs typeface="+mn-cs"/>
                        </a:rPr>
                        <a:t> ему войско</a:t>
                      </a:r>
                      <a:r>
                        <a:rPr kumimoji="0" lang="ru-RU" sz="1800" b="1" kern="1200" dirty="0" smtClean="0">
                          <a:solidFill>
                            <a:srgbClr val="C00000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ru-RU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</a:tr>
              <a:tr h="726323">
                <a:tc>
                  <a:txBody>
                    <a:bodyPr/>
                    <a:lstStyle/>
                    <a:p>
                      <a:r>
                        <a:rPr kumimoji="0" lang="ru-RU" sz="1800" b="1" kern="1200" dirty="0" smtClean="0">
                          <a:solidFill>
                            <a:srgbClr val="C00000"/>
                          </a:solidFill>
                          <a:latin typeface="+mn-lt"/>
                          <a:ea typeface="+mn-ea"/>
                          <a:cs typeface="+mn-cs"/>
                        </a:rPr>
                        <a:t>5</a:t>
                      </a:r>
                      <a:r>
                        <a:rPr kumimoji="0" lang="ru-RU" sz="1800" b="1" kern="1200" baseline="0" dirty="0" smtClean="0">
                          <a:solidFill>
                            <a:srgbClr val="C00000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(Д) </a:t>
                      </a:r>
                      <a:r>
                        <a:rPr kumimoji="0" lang="ru-RU" sz="1800" b="1" kern="1200" dirty="0" smtClean="0">
                          <a:solidFill>
                            <a:srgbClr val="C00000"/>
                          </a:solidFill>
                          <a:latin typeface="+mn-lt"/>
                          <a:ea typeface="+mn-ea"/>
                          <a:cs typeface="+mn-cs"/>
                        </a:rPr>
                        <a:t>Военная реформа</a:t>
                      </a:r>
                      <a:endParaRPr lang="ru-RU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ru-RU" sz="1800" b="1" kern="1200" dirty="0" smtClean="0">
                          <a:solidFill>
                            <a:srgbClr val="C00000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r>
                        <a:rPr kumimoji="0"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(Г) </a:t>
                      </a:r>
                      <a:r>
                        <a:rPr kumimoji="0" lang="ru-RU" sz="1800" b="1" kern="1200" dirty="0" smtClean="0">
                          <a:solidFill>
                            <a:srgbClr val="C00000"/>
                          </a:solidFill>
                          <a:latin typeface="+mn-lt"/>
                          <a:ea typeface="+mn-ea"/>
                          <a:cs typeface="+mn-cs"/>
                        </a:rPr>
                        <a:t>1550 г.</a:t>
                      </a:r>
                      <a:endParaRPr lang="ru-RU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Регулярная армия (стрелецкие полки)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1619673" y="5589240"/>
          <a:ext cx="5976662" cy="1080120"/>
        </p:xfrm>
        <a:graphic>
          <a:graphicData uri="http://schemas.openxmlformats.org/drawingml/2006/table">
            <a:tbl>
              <a:tblPr/>
              <a:tblGrid>
                <a:gridCol w="855145"/>
                <a:gridCol w="1535524"/>
                <a:gridCol w="1195331"/>
                <a:gridCol w="1195331"/>
                <a:gridCol w="1195331"/>
              </a:tblGrid>
              <a:tr h="54006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C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А</a:t>
                      </a:r>
                      <a:endParaRPr lang="ru-RU" sz="2400" dirty="0">
                        <a:solidFill>
                          <a:srgbClr val="000000"/>
                        </a:solidFill>
                        <a:latin typeface="Arial Unicode MS"/>
                        <a:cs typeface="Times New Roman"/>
                      </a:endParaRPr>
                    </a:p>
                  </a:txBody>
                  <a:tcPr marL="19050" marR="19050" marT="19050" marB="1905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C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Б</a:t>
                      </a:r>
                      <a:endParaRPr lang="ru-RU" sz="2400" dirty="0">
                        <a:solidFill>
                          <a:srgbClr val="000000"/>
                        </a:solidFill>
                        <a:latin typeface="Arial Unicode MS"/>
                        <a:cs typeface="Times New Roman"/>
                      </a:endParaRPr>
                    </a:p>
                  </a:txBody>
                  <a:tcPr marL="19050" marR="19050" marT="19050" marB="1905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C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</a:t>
                      </a:r>
                      <a:endParaRPr lang="ru-RU" sz="2400" dirty="0">
                        <a:solidFill>
                          <a:srgbClr val="000000"/>
                        </a:solidFill>
                        <a:latin typeface="Arial Unicode MS"/>
                        <a:cs typeface="Times New Roman"/>
                      </a:endParaRPr>
                    </a:p>
                  </a:txBody>
                  <a:tcPr marL="19050" marR="19050" marT="19050" marB="1905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C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Г</a:t>
                      </a:r>
                      <a:endParaRPr lang="ru-RU" sz="2400" dirty="0">
                        <a:solidFill>
                          <a:srgbClr val="000000"/>
                        </a:solidFill>
                        <a:latin typeface="Arial Unicode MS"/>
                        <a:cs typeface="Times New Roman"/>
                      </a:endParaRPr>
                    </a:p>
                  </a:txBody>
                  <a:tcPr marL="19050" marR="19050" marT="19050" marB="1905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solidFill>
                            <a:srgbClr val="C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Д</a:t>
                      </a:r>
                      <a:endParaRPr lang="ru-RU" sz="2400">
                        <a:solidFill>
                          <a:srgbClr val="000000"/>
                        </a:solidFill>
                        <a:latin typeface="Arial Unicode MS"/>
                        <a:cs typeface="Times New Roman"/>
                      </a:endParaRPr>
                    </a:p>
                  </a:txBody>
                  <a:tcPr marL="19050" marR="19050" marT="19050" marB="1905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54006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solidFill>
                            <a:srgbClr val="365F9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2400">
                        <a:solidFill>
                          <a:srgbClr val="000000"/>
                        </a:solidFill>
                        <a:latin typeface="Arial Unicode MS"/>
                        <a:cs typeface="Times New Roman"/>
                      </a:endParaRPr>
                    </a:p>
                  </a:txBody>
                  <a:tcPr marL="19050" marR="19050" marT="19050" marB="1905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solidFill>
                            <a:srgbClr val="365F9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7</a:t>
                      </a:r>
                      <a:endParaRPr lang="ru-RU" sz="2400">
                        <a:solidFill>
                          <a:srgbClr val="000000"/>
                        </a:solidFill>
                        <a:latin typeface="Arial Unicode MS"/>
                        <a:cs typeface="Times New Roman"/>
                      </a:endParaRPr>
                    </a:p>
                  </a:txBody>
                  <a:tcPr marL="19050" marR="19050" marT="19050" marB="1905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solidFill>
                            <a:srgbClr val="365F9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9</a:t>
                      </a:r>
                      <a:endParaRPr lang="ru-RU" sz="2400">
                        <a:solidFill>
                          <a:srgbClr val="000000"/>
                        </a:solidFill>
                        <a:latin typeface="Arial Unicode MS"/>
                        <a:cs typeface="Times New Roman"/>
                      </a:endParaRPr>
                    </a:p>
                  </a:txBody>
                  <a:tcPr marL="19050" marR="19050" marT="19050" marB="1905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365F9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2400" dirty="0">
                        <a:solidFill>
                          <a:srgbClr val="000000"/>
                        </a:solidFill>
                        <a:latin typeface="Arial Unicode MS"/>
                        <a:cs typeface="Times New Roman"/>
                      </a:endParaRPr>
                    </a:p>
                  </a:txBody>
                  <a:tcPr marL="19050" marR="19050" marT="19050" marB="1905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365F9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 5</a:t>
                      </a:r>
                      <a:endParaRPr lang="ru-RU" sz="2400" dirty="0">
                        <a:solidFill>
                          <a:srgbClr val="000000"/>
                        </a:solidFill>
                        <a:latin typeface="Arial Unicode MS"/>
                        <a:cs typeface="Times New Roman"/>
                      </a:endParaRPr>
                    </a:p>
                  </a:txBody>
                  <a:tcPr marL="19050" marR="19050" marT="19050" marB="1905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188640"/>
            <a:ext cx="8686800" cy="792088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rgbClr val="0070C0"/>
                </a:solidFill>
                <a:latin typeface="+mn-lt"/>
              </a:rPr>
              <a:t>Рефлексия</a:t>
            </a:r>
            <a:endParaRPr lang="ru-RU" b="1" dirty="0">
              <a:solidFill>
                <a:srgbClr val="0070C0"/>
              </a:solidFill>
              <a:latin typeface="+mn-lt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3528" y="1124744"/>
            <a:ext cx="8568952" cy="5400600"/>
          </a:xfrm>
        </p:spPr>
        <p:txBody>
          <a:bodyPr>
            <a:normAutofit fontScale="92500"/>
          </a:bodyPr>
          <a:lstStyle/>
          <a:p>
            <a:pPr algn="ctr">
              <a:buNone/>
            </a:pPr>
            <a:r>
              <a:rPr lang="ru-RU" b="1" dirty="0" smtClean="0">
                <a:solidFill>
                  <a:srgbClr val="6B1347"/>
                </a:solidFill>
              </a:rPr>
              <a:t>Продолжите фразы: </a:t>
            </a:r>
            <a:endParaRPr lang="ru-RU" dirty="0" smtClean="0">
              <a:solidFill>
                <a:srgbClr val="6B1347"/>
              </a:solidFill>
            </a:endParaRPr>
          </a:p>
          <a:p>
            <a:pPr>
              <a:buFont typeface="Arial" charset="0"/>
              <a:buChar char="•"/>
            </a:pPr>
            <a:r>
              <a:rPr lang="ru-RU" b="1" dirty="0" smtClean="0">
                <a:solidFill>
                  <a:srgbClr val="6B1347"/>
                </a:solidFill>
              </a:rPr>
              <a:t>Достигли мы целей урока?...</a:t>
            </a:r>
          </a:p>
          <a:p>
            <a:pPr>
              <a:buFont typeface="Arial" charset="0"/>
              <a:buChar char="•"/>
            </a:pPr>
            <a:r>
              <a:rPr lang="ru-RU" b="1" dirty="0" smtClean="0">
                <a:solidFill>
                  <a:srgbClr val="6B1347"/>
                </a:solidFill>
              </a:rPr>
              <a:t>Мне запомнилось больше всего…</a:t>
            </a:r>
          </a:p>
          <a:p>
            <a:pPr>
              <a:buFont typeface="Arial" charset="0"/>
              <a:buChar char="•"/>
            </a:pPr>
            <a:r>
              <a:rPr lang="ru-RU" b="1" dirty="0" smtClean="0">
                <a:solidFill>
                  <a:srgbClr val="6B1347"/>
                </a:solidFill>
              </a:rPr>
              <a:t>Затруднение у меня вызвал вопрос…                                                                                    Полученные знания мне пригодятся в жизни…                                                                                     </a:t>
            </a:r>
            <a:r>
              <a:rPr lang="ru-RU" b="1" dirty="0" smtClean="0">
                <a:solidFill>
                  <a:srgbClr val="002060"/>
                </a:solidFill>
              </a:rPr>
              <a:t>Мне понравился/не понравился урок… Сегодня я был(а) собою доволен(льна)/не доволен(льна)…                                                      Какое мое настроение…                                                                                                                                                  Хотел (а) бы я такие уроки проводить еще?…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Классическая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547</TotalTime>
  <Words>573</Words>
  <Application>Microsoft Office PowerPoint</Application>
  <PresentationFormat>Экран (4:3)</PresentationFormat>
  <Paragraphs>103</Paragraphs>
  <Slides>10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Трек</vt:lpstr>
      <vt:lpstr> Урок повторения и обобщения по теме  «Россия в XVI веке»   </vt:lpstr>
      <vt:lpstr>Рассмотрите иллюстрации: назовите и охарактеризуйте каждую. Кто лишний?</vt:lpstr>
      <vt:lpstr>Решение исторической хронологической  задачи </vt:lpstr>
      <vt:lpstr>Решение задачи </vt:lpstr>
      <vt:lpstr> Работа с терминами   (каждой группе необходимо объяснить понятие)</vt:lpstr>
      <vt:lpstr>Работа с исторической картой 1-я группа                                 2-я группа</vt:lpstr>
      <vt:lpstr>СИСТЕМАТИЗАЦИЯ УСВОЕННЫХ ЗНАНИЙ</vt:lpstr>
      <vt:lpstr> Критерии оценивания по эталону  </vt:lpstr>
      <vt:lpstr>Рефлексия</vt:lpstr>
      <vt:lpstr>Домашнее задание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Пользователь Windows</dc:creator>
  <cp:lastModifiedBy>Пользователь Windows</cp:lastModifiedBy>
  <cp:revision>56</cp:revision>
  <dcterms:created xsi:type="dcterms:W3CDTF">2024-11-22T18:33:27Z</dcterms:created>
  <dcterms:modified xsi:type="dcterms:W3CDTF">2024-12-12T18:42:57Z</dcterms:modified>
</cp:coreProperties>
</file>